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28"/>
  </p:notesMasterIdLst>
  <p:sldIdLst>
    <p:sldId id="307" r:id="rId2"/>
    <p:sldId id="337" r:id="rId3"/>
    <p:sldId id="368" r:id="rId4"/>
    <p:sldId id="370" r:id="rId5"/>
    <p:sldId id="369" r:id="rId6"/>
    <p:sldId id="339" r:id="rId7"/>
    <p:sldId id="342" r:id="rId8"/>
    <p:sldId id="428" r:id="rId9"/>
    <p:sldId id="344" r:id="rId10"/>
    <p:sldId id="429" r:id="rId11"/>
    <p:sldId id="430" r:id="rId12"/>
    <p:sldId id="431" r:id="rId13"/>
    <p:sldId id="432" r:id="rId14"/>
    <p:sldId id="433" r:id="rId15"/>
    <p:sldId id="434" r:id="rId16"/>
    <p:sldId id="340" r:id="rId17"/>
    <p:sldId id="411" r:id="rId18"/>
    <p:sldId id="435" r:id="rId19"/>
    <p:sldId id="436" r:id="rId20"/>
    <p:sldId id="437" r:id="rId21"/>
    <p:sldId id="438" r:id="rId22"/>
    <p:sldId id="439" r:id="rId23"/>
    <p:sldId id="440" r:id="rId24"/>
    <p:sldId id="441" r:id="rId25"/>
    <p:sldId id="442" r:id="rId26"/>
    <p:sldId id="33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3" userDrawn="1">
          <p15:clr>
            <a:srgbClr val="A4A3A4"/>
          </p15:clr>
        </p15:guide>
        <p15:guide id="2" pos="7255" userDrawn="1">
          <p15:clr>
            <a:srgbClr val="A4A3A4"/>
          </p15:clr>
        </p15:guide>
        <p15:guide id="4" orient="horz" pos="640" userDrawn="1">
          <p15:clr>
            <a:srgbClr val="A4A3A4"/>
          </p15:clr>
        </p15:guide>
        <p15:guide id="5" orient="horz" pos="3822" userDrawn="1">
          <p15:clr>
            <a:srgbClr val="A4A3A4"/>
          </p15:clr>
        </p15:guide>
        <p15:guide id="6" orient="horz" pos="36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6693"/>
    <a:srgbClr val="ED7D31"/>
    <a:srgbClr val="47ACDC"/>
    <a:srgbClr val="FAFFFF"/>
    <a:srgbClr val="FEFFFF"/>
    <a:srgbClr val="C3E4F2"/>
    <a:srgbClr val="DEF0F8"/>
    <a:srgbClr val="46ACDB"/>
    <a:srgbClr val="F6BE98"/>
    <a:srgbClr val="0F6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336" y="132"/>
      </p:cViewPr>
      <p:guideLst>
        <p:guide pos="413"/>
        <p:guide pos="7255"/>
        <p:guide orient="horz" pos="640"/>
        <p:guide orient="horz" pos="3822"/>
        <p:guide orient="horz" pos="36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5F7FA-1D5F-4B60-8689-4C8381B1CEDC}" type="doc">
      <dgm:prSet loTypeId="urn:microsoft.com/office/officeart/2005/8/layout/vList2#2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EA9490CF-B859-4141-837A-1D4A6746AA4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任务1-1</a:t>
          </a:r>
          <a:endParaRPr lang="zh-CN" altLang="en-US"/>
        </a:p>
      </dgm:t>
    </dgm:pt>
    <dgm:pt modelId="{182DCE9F-4626-4193-B2B4-0CCF25747DA8}" type="parTrans" cxnId="{A87A3DCE-5992-4B0B-8B25-4A0AAA9D6814}">
      <dgm:prSet/>
      <dgm:spPr/>
      <dgm:t>
        <a:bodyPr/>
        <a:lstStyle/>
        <a:p>
          <a:endParaRPr lang="zh-CN" altLang="en-US"/>
        </a:p>
      </dgm:t>
    </dgm:pt>
    <dgm:pt modelId="{20E57596-7E32-460F-85A2-AA181D20A67B}" type="sibTrans" cxnId="{A87A3DCE-5992-4B0B-8B25-4A0AAA9D6814}">
      <dgm:prSet/>
      <dgm:spPr/>
      <dgm:t>
        <a:bodyPr/>
        <a:lstStyle/>
        <a:p>
          <a:endParaRPr lang="zh-CN" altLang="en-US"/>
        </a:p>
      </dgm:t>
    </dgm:pt>
    <dgm:pt modelId="{E2F866C8-322C-47A7-B633-703C4112826F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>
              <a:sym typeface="+mn-ea"/>
            </a:rPr>
            <a:t>图书管理系统数据库设计</a:t>
          </a:r>
          <a:endParaRPr lang="zh-CN" altLang="en-US" dirty="0">
            <a:sym typeface="+mn-ea"/>
          </a:endParaRPr>
        </a:p>
      </dgm:t>
    </dgm:pt>
    <dgm:pt modelId="{9E81CED7-86DC-4713-AF35-B4B8640352B8}" type="parTrans" cxnId="{28546C45-C13A-4207-B566-247CA9A37408}">
      <dgm:prSet/>
      <dgm:spPr/>
      <dgm:t>
        <a:bodyPr/>
        <a:lstStyle/>
        <a:p>
          <a:endParaRPr lang="zh-CN" altLang="en-US"/>
        </a:p>
      </dgm:t>
    </dgm:pt>
    <dgm:pt modelId="{B29B00E5-D3BA-4D5C-890D-999070FEB1C1}" type="sibTrans" cxnId="{28546C45-C13A-4207-B566-247CA9A37408}">
      <dgm:prSet/>
      <dgm:spPr/>
      <dgm:t>
        <a:bodyPr/>
        <a:lstStyle/>
        <a:p>
          <a:endParaRPr lang="zh-CN" altLang="en-US"/>
        </a:p>
      </dgm:t>
    </dgm:pt>
    <dgm:pt modelId="{694CA7C6-15F6-4B47-8E24-FE5C56E26217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任务1-2</a:t>
          </a:r>
          <a:endParaRPr lang="zh-CN" altLang="en-US"/>
        </a:p>
      </dgm:t>
    </dgm:pt>
    <dgm:pt modelId="{DD6AD0C1-F31D-45FC-B3EE-30CC8DA6BB12}" type="parTrans" cxnId="{DB76223C-D281-47DC-B493-F2AE45121E28}">
      <dgm:prSet/>
      <dgm:spPr/>
      <dgm:t>
        <a:bodyPr/>
        <a:lstStyle/>
        <a:p>
          <a:endParaRPr lang="zh-CN" altLang="en-US"/>
        </a:p>
      </dgm:t>
    </dgm:pt>
    <dgm:pt modelId="{2479F4EA-2543-4E1B-9F8F-C548098DF679}" type="sibTrans" cxnId="{DB76223C-D281-47DC-B493-F2AE45121E28}">
      <dgm:prSet/>
      <dgm:spPr/>
      <dgm:t>
        <a:bodyPr/>
        <a:lstStyle/>
        <a:p>
          <a:endParaRPr lang="zh-CN" altLang="en-US"/>
        </a:p>
      </dgm:t>
    </dgm:pt>
    <dgm:pt modelId="{5BDF3335-0B07-4A07-85F7-BEF0E4DD57D4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>
              <a:sym typeface="+mn-ea"/>
            </a:rPr>
            <a:t>创建图书管理系统数据库</a:t>
          </a:r>
          <a:endParaRPr lang="zh-CN" altLang="en-US" dirty="0">
            <a:sym typeface="+mn-ea"/>
          </a:endParaRPr>
        </a:p>
      </dgm:t>
    </dgm:pt>
    <dgm:pt modelId="{3D8C5A5F-5449-40E0-9968-B2A24CD48D59}" type="parTrans" cxnId="{FB0BA65C-B705-4239-9886-EB64C1D91DFD}">
      <dgm:prSet/>
      <dgm:spPr/>
      <dgm:t>
        <a:bodyPr/>
        <a:lstStyle/>
        <a:p>
          <a:endParaRPr lang="zh-CN" altLang="en-US"/>
        </a:p>
      </dgm:t>
    </dgm:pt>
    <dgm:pt modelId="{C3EB0B90-7374-4F49-877F-E5A518A11115}" type="sibTrans" cxnId="{FB0BA65C-B705-4239-9886-EB64C1D91DFD}">
      <dgm:prSet/>
      <dgm:spPr/>
      <dgm:t>
        <a:bodyPr/>
        <a:lstStyle/>
        <a:p>
          <a:endParaRPr lang="zh-CN" altLang="en-US"/>
        </a:p>
      </dgm:t>
    </dgm:pt>
    <dgm:pt modelId="{7EBC2B5E-0208-4570-99BE-61F14D8CFDE7}" type="pres">
      <dgm:prSet presAssocID="{4935F7FA-1D5F-4B60-8689-4C8381B1CE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E62794C-1607-4733-ADCA-906674A22343}" type="pres">
      <dgm:prSet presAssocID="{EA9490CF-B859-4141-837A-1D4A6746AA4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57A0D3-8728-40A5-B79E-F7D5C3A120C7}" type="pres">
      <dgm:prSet presAssocID="{EA9490CF-B859-4141-837A-1D4A6746AA49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F3467F-589A-42D1-9134-3E95797766A2}" type="pres">
      <dgm:prSet presAssocID="{694CA7C6-15F6-4B47-8E24-FE5C56E2621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C6C0C8-D2B1-4ACB-B170-96A2C2FB0436}" type="pres">
      <dgm:prSet presAssocID="{694CA7C6-15F6-4B47-8E24-FE5C56E2621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88697DC-2F9F-49DC-BA73-0B363B0ABBFF}" type="presOf" srcId="{694CA7C6-15F6-4B47-8E24-FE5C56E26217}" destId="{16F3467F-589A-42D1-9134-3E95797766A2}" srcOrd="0" destOrd="0" presId="urn:microsoft.com/office/officeart/2005/8/layout/vList2#2"/>
    <dgm:cxn modelId="{DB76223C-D281-47DC-B493-F2AE45121E28}" srcId="{4935F7FA-1D5F-4B60-8689-4C8381B1CEDC}" destId="{694CA7C6-15F6-4B47-8E24-FE5C56E26217}" srcOrd="1" destOrd="0" parTransId="{DD6AD0C1-F31D-45FC-B3EE-30CC8DA6BB12}" sibTransId="{2479F4EA-2543-4E1B-9F8F-C548098DF679}"/>
    <dgm:cxn modelId="{73A27F7C-EEDC-4B56-A627-C4999B401A21}" type="presOf" srcId="{E2F866C8-322C-47A7-B633-703C4112826F}" destId="{3B57A0D3-8728-40A5-B79E-F7D5C3A120C7}" srcOrd="0" destOrd="0" presId="urn:microsoft.com/office/officeart/2005/8/layout/vList2#2"/>
    <dgm:cxn modelId="{E0F18809-15A9-4FA3-A5DC-9450E202EAE6}" type="presOf" srcId="{5BDF3335-0B07-4A07-85F7-BEF0E4DD57D4}" destId="{50C6C0C8-D2B1-4ACB-B170-96A2C2FB0436}" srcOrd="0" destOrd="0" presId="urn:microsoft.com/office/officeart/2005/8/layout/vList2#2"/>
    <dgm:cxn modelId="{4D594745-0447-45EE-8E85-F4FEE5D2624C}" type="presOf" srcId="{4935F7FA-1D5F-4B60-8689-4C8381B1CEDC}" destId="{7EBC2B5E-0208-4570-99BE-61F14D8CFDE7}" srcOrd="0" destOrd="0" presId="urn:microsoft.com/office/officeart/2005/8/layout/vList2#2"/>
    <dgm:cxn modelId="{FB0BA65C-B705-4239-9886-EB64C1D91DFD}" srcId="{694CA7C6-15F6-4B47-8E24-FE5C56E26217}" destId="{5BDF3335-0B07-4A07-85F7-BEF0E4DD57D4}" srcOrd="0" destOrd="0" parTransId="{3D8C5A5F-5449-40E0-9968-B2A24CD48D59}" sibTransId="{C3EB0B90-7374-4F49-877F-E5A518A11115}"/>
    <dgm:cxn modelId="{54C8F545-7015-42FE-95E4-145E62934A61}" type="presOf" srcId="{EA9490CF-B859-4141-837A-1D4A6746AA49}" destId="{3E62794C-1607-4733-ADCA-906674A22343}" srcOrd="0" destOrd="0" presId="urn:microsoft.com/office/officeart/2005/8/layout/vList2#2"/>
    <dgm:cxn modelId="{A87A3DCE-5992-4B0B-8B25-4A0AAA9D6814}" srcId="{4935F7FA-1D5F-4B60-8689-4C8381B1CEDC}" destId="{EA9490CF-B859-4141-837A-1D4A6746AA49}" srcOrd="0" destOrd="0" parTransId="{182DCE9F-4626-4193-B2B4-0CCF25747DA8}" sibTransId="{20E57596-7E32-460F-85A2-AA181D20A67B}"/>
    <dgm:cxn modelId="{28546C45-C13A-4207-B566-247CA9A37408}" srcId="{EA9490CF-B859-4141-837A-1D4A6746AA49}" destId="{E2F866C8-322C-47A7-B633-703C4112826F}" srcOrd="0" destOrd="0" parTransId="{9E81CED7-86DC-4713-AF35-B4B8640352B8}" sibTransId="{B29B00E5-D3BA-4D5C-890D-999070FEB1C1}"/>
    <dgm:cxn modelId="{A0307938-57D7-4A42-AC97-EF45B68D1EEE}" type="presParOf" srcId="{7EBC2B5E-0208-4570-99BE-61F14D8CFDE7}" destId="{3E62794C-1607-4733-ADCA-906674A22343}" srcOrd="0" destOrd="0" presId="urn:microsoft.com/office/officeart/2005/8/layout/vList2#2"/>
    <dgm:cxn modelId="{89832F8A-B864-44B6-890F-29E36C36A2A6}" type="presParOf" srcId="{7EBC2B5E-0208-4570-99BE-61F14D8CFDE7}" destId="{3B57A0D3-8728-40A5-B79E-F7D5C3A120C7}" srcOrd="1" destOrd="0" presId="urn:microsoft.com/office/officeart/2005/8/layout/vList2#2"/>
    <dgm:cxn modelId="{C4393238-DF0D-4116-BCF3-5E60737FDF52}" type="presParOf" srcId="{7EBC2B5E-0208-4570-99BE-61F14D8CFDE7}" destId="{16F3467F-589A-42D1-9134-3E95797766A2}" srcOrd="2" destOrd="0" presId="urn:microsoft.com/office/officeart/2005/8/layout/vList2#2"/>
    <dgm:cxn modelId="{3768FE9F-0A95-4171-A6FB-8E146A32ABAA}" type="presParOf" srcId="{7EBC2B5E-0208-4570-99BE-61F14D8CFDE7}" destId="{50C6C0C8-D2B1-4ACB-B170-96A2C2FB0436}" srcOrd="3" destOrd="0" presId="urn:microsoft.com/office/officeart/2005/8/layout/v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62794C-1607-4733-ADCA-906674A22343}">
      <dsp:nvSpPr>
        <dsp:cNvPr id="0" name=""/>
        <dsp:cNvSpPr/>
      </dsp:nvSpPr>
      <dsp:spPr bwMode="white">
        <a:xfrm>
          <a:off x="0" y="41927"/>
          <a:ext cx="8398510" cy="9827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500" kern="1200">
              <a:sym typeface="+mn-ea"/>
            </a:rPr>
            <a:t>任务1-1</a:t>
          </a:r>
          <a:endParaRPr lang="zh-CN" altLang="en-US" sz="3500" kern="1200"/>
        </a:p>
      </dsp:txBody>
      <dsp:txXfrm>
        <a:off x="47976" y="89903"/>
        <a:ext cx="8302558" cy="886847"/>
      </dsp:txXfrm>
    </dsp:sp>
    <dsp:sp modelId="{3B57A0D3-8728-40A5-B79E-F7D5C3A120C7}">
      <dsp:nvSpPr>
        <dsp:cNvPr id="0" name=""/>
        <dsp:cNvSpPr/>
      </dsp:nvSpPr>
      <dsp:spPr bwMode="white">
        <a:xfrm>
          <a:off x="0" y="1024727"/>
          <a:ext cx="8398510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653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700" kern="1200" dirty="0" smtClean="0">
              <a:sym typeface="+mn-ea"/>
            </a:rPr>
            <a:t>图书管理系统数据库设计</a:t>
          </a:r>
          <a:endParaRPr lang="zh-CN" altLang="en-US" sz="2700" kern="1200" dirty="0">
            <a:sym typeface="+mn-ea"/>
          </a:endParaRPr>
        </a:p>
      </dsp:txBody>
      <dsp:txXfrm>
        <a:off x="0" y="1024727"/>
        <a:ext cx="8398510" cy="579600"/>
      </dsp:txXfrm>
    </dsp:sp>
    <dsp:sp modelId="{16F3467F-589A-42D1-9134-3E95797766A2}">
      <dsp:nvSpPr>
        <dsp:cNvPr id="0" name=""/>
        <dsp:cNvSpPr/>
      </dsp:nvSpPr>
      <dsp:spPr bwMode="white">
        <a:xfrm>
          <a:off x="0" y="1604327"/>
          <a:ext cx="8398510" cy="9827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500" kern="1200">
              <a:sym typeface="+mn-ea"/>
            </a:rPr>
            <a:t>任务1-2</a:t>
          </a:r>
          <a:endParaRPr lang="zh-CN" altLang="en-US" sz="3500" kern="1200"/>
        </a:p>
      </dsp:txBody>
      <dsp:txXfrm>
        <a:off x="47976" y="1652303"/>
        <a:ext cx="8302558" cy="886847"/>
      </dsp:txXfrm>
    </dsp:sp>
    <dsp:sp modelId="{50C6C0C8-D2B1-4ACB-B170-96A2C2FB0436}">
      <dsp:nvSpPr>
        <dsp:cNvPr id="0" name=""/>
        <dsp:cNvSpPr/>
      </dsp:nvSpPr>
      <dsp:spPr bwMode="white">
        <a:xfrm>
          <a:off x="0" y="2587127"/>
          <a:ext cx="8398510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653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700" kern="1200" dirty="0" smtClean="0">
              <a:sym typeface="+mn-ea"/>
            </a:rPr>
            <a:t>创建图书管理系统数据库</a:t>
          </a:r>
          <a:endParaRPr lang="zh-CN" altLang="en-US" sz="2700" kern="1200" dirty="0">
            <a:sym typeface="+mn-ea"/>
          </a:endParaRPr>
        </a:p>
      </dsp:txBody>
      <dsp:txXfrm>
        <a:off x="0" y="2587127"/>
        <a:ext cx="8398510" cy="579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0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0" Type="http://schemas.openxmlformats.org/officeDocument/2006/relationships/tags" Target="../tags/tag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0" y="635"/>
            <a:ext cx="508000" cy="6859270"/>
            <a:chOff x="0" y="1"/>
            <a:chExt cx="800" cy="10802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20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 rot="5400000">
              <a:off x="-5001" y="5002"/>
              <a:ext cx="10803" cy="8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>
              <p:custDataLst>
                <p:tags r:id="rId21"/>
              </p:custDataLst>
            </p:nvPr>
          </p:nvSpPr>
          <p:spPr>
            <a:xfrm>
              <a:off x="408" y="4489"/>
              <a:ext cx="256" cy="1856"/>
            </a:xfrm>
            <a:prstGeom prst="rect">
              <a:avLst/>
            </a:prstGeom>
            <a:solidFill>
              <a:srgbClr val="46AC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10748010" y="92075"/>
            <a:ext cx="1380490" cy="1183640"/>
            <a:chOff x="15331" y="262"/>
            <a:chExt cx="3335" cy="2752"/>
          </a:xfrm>
        </p:grpSpPr>
        <p:sp>
          <p:nvSpPr>
            <p:cNvPr id="13" name="六边形 12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16132" y="680"/>
              <a:ext cx="906" cy="715"/>
            </a:xfrm>
            <a:prstGeom prst="hexagon">
              <a:avLst/>
            </a:prstGeom>
            <a:noFill/>
            <a:ln cmpd="dbl"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48000">
                    <a:schemeClr val="accent1">
                      <a:lumMod val="30000"/>
                      <a:lumOff val="70000"/>
                    </a:schemeClr>
                  </a:gs>
                </a:gsLst>
                <a:lin ang="156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 userDrawn="1">
              <p:custDataLst>
                <p:tags r:id="rId14"/>
              </p:custDataLst>
            </p:nvPr>
          </p:nvSpPr>
          <p:spPr>
            <a:xfrm>
              <a:off x="16929" y="1097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六边形 14"/>
            <p:cNvSpPr/>
            <p:nvPr userDrawn="1">
              <p:custDataLst>
                <p:tags r:id="rId15"/>
              </p:custDataLst>
            </p:nvPr>
          </p:nvSpPr>
          <p:spPr>
            <a:xfrm>
              <a:off x="16935" y="29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60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216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6" name="六边形 15"/>
            <p:cNvSpPr/>
            <p:nvPr userDrawn="1">
              <p:custDataLst>
                <p:tags r:id="rId16"/>
              </p:custDataLst>
            </p:nvPr>
          </p:nvSpPr>
          <p:spPr>
            <a:xfrm>
              <a:off x="17760" y="71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7" name="六边形 16"/>
            <p:cNvSpPr/>
            <p:nvPr userDrawn="1">
              <p:custDataLst>
                <p:tags r:id="rId17"/>
              </p:custDataLst>
            </p:nvPr>
          </p:nvSpPr>
          <p:spPr>
            <a:xfrm>
              <a:off x="17730" y="152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8" name="六边形 17"/>
            <p:cNvSpPr/>
            <p:nvPr userDrawn="1">
              <p:custDataLst>
                <p:tags r:id="rId18"/>
              </p:custDataLst>
            </p:nvPr>
          </p:nvSpPr>
          <p:spPr>
            <a:xfrm>
              <a:off x="17745" y="230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9" name="六边形 18"/>
            <p:cNvSpPr/>
            <p:nvPr userDrawn="1">
              <p:custDataLst>
                <p:tags r:id="rId19"/>
              </p:custDataLst>
            </p:nvPr>
          </p:nvSpPr>
          <p:spPr>
            <a:xfrm>
              <a:off x="15331" y="26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10" Type="http://schemas.openxmlformats.org/officeDocument/2006/relationships/image" Target="../media/image6.png"/><Relationship Id="rId4" Type="http://schemas.openxmlformats.org/officeDocument/2006/relationships/tags" Target="../tags/tag31.xml"/><Relationship Id="rId9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10" Type="http://schemas.openxmlformats.org/officeDocument/2006/relationships/image" Target="../media/image7.png"/><Relationship Id="rId4" Type="http://schemas.openxmlformats.org/officeDocument/2006/relationships/tags" Target="../tags/tag39.xml"/><Relationship Id="rId9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10" Type="http://schemas.openxmlformats.org/officeDocument/2006/relationships/image" Target="../media/image8.png"/><Relationship Id="rId4" Type="http://schemas.openxmlformats.org/officeDocument/2006/relationships/tags" Target="../tags/tag47.xml"/><Relationship Id="rId9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10" Type="http://schemas.openxmlformats.org/officeDocument/2006/relationships/image" Target="../media/image9.png"/><Relationship Id="rId4" Type="http://schemas.openxmlformats.org/officeDocument/2006/relationships/tags" Target="../tags/tag55.xml"/><Relationship Id="rId9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image" Target="../media/image11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../media/image10.png"/><Relationship Id="rId5" Type="http://schemas.openxmlformats.org/officeDocument/2006/relationships/tags" Target="../tags/tag6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63.xml"/><Relationship Id="rId9" Type="http://schemas.openxmlformats.org/officeDocument/2006/relationships/tags" Target="../tags/tag6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image" Target="../media/image13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image" Target="../media/image12.png"/><Relationship Id="rId5" Type="http://schemas.openxmlformats.org/officeDocument/2006/relationships/tags" Target="../tags/tag7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72.xml"/><Relationship Id="rId9" Type="http://schemas.openxmlformats.org/officeDocument/2006/relationships/tags" Target="../tags/tag7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image" Target="../media/image14.png"/><Relationship Id="rId5" Type="http://schemas.openxmlformats.org/officeDocument/2006/relationships/tags" Target="../tags/tag88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87.xml"/><Relationship Id="rId9" Type="http://schemas.openxmlformats.org/officeDocument/2006/relationships/tags" Target="../tags/tag9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image" Target="../media/image4.png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rot="16200000">
            <a:off x="5255260" y="-78105"/>
            <a:ext cx="5344160" cy="8529955"/>
          </a:xfrm>
          <a:prstGeom prst="rtTriangle">
            <a:avLst/>
          </a:prstGeom>
          <a:solidFill>
            <a:srgbClr val="3EA4D4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6078855" y="745490"/>
            <a:ext cx="4940300" cy="7285990"/>
          </a:xfrm>
          <a:prstGeom prst="rtTriangle">
            <a:avLst/>
          </a:prstGeom>
          <a:solidFill>
            <a:srgbClr val="008DD7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66850" y="2851150"/>
            <a:ext cx="7929245" cy="1067134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项目三 数据库开发与维护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zh-CN" altLang="en-US" sz="2800" dirty="0" smtClean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 图书</a:t>
            </a:r>
            <a:r>
              <a:rPr lang="zh-CN" altLang="en-US" sz="2800" dirty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管理系统数据库设计</a:t>
            </a:r>
            <a:endParaRPr sz="2800" dirty="0">
              <a:solidFill>
                <a:srgbClr val="E78F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5" y="153035"/>
            <a:ext cx="1303020" cy="1189990"/>
          </a:xfrm>
          <a:prstGeom prst="rect">
            <a:avLst/>
          </a:prstGeom>
        </p:spPr>
      </p:pic>
      <p:sp>
        <p:nvSpPr>
          <p:cNvPr id="12" name="等腰三角形 11"/>
          <p:cNvSpPr/>
          <p:nvPr/>
        </p:nvSpPr>
        <p:spPr>
          <a:xfrm rot="19920000">
            <a:off x="7574915" y="1333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9920000">
            <a:off x="7642225" y="13144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880000">
            <a:off x="4392295" y="42367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880000">
            <a:off x="4566285" y="403415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1380000">
            <a:off x="9674225" y="9601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380000">
            <a:off x="9624060" y="10534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140" y="4827905"/>
            <a:ext cx="1867535" cy="186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62545" y="4255770"/>
            <a:ext cx="4366895" cy="2540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6850" y="1773382"/>
            <a:ext cx="7285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数据库项目化教程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ndAc>
          <p:endSnd/>
        </p:sndAc>
      </p:transition>
    </mc:Choice>
    <mc:Fallback xmlns="">
      <p:transition spd="slow">
        <p:sndAc>
          <p:endSnd/>
        </p:sndAc>
      </p:transition>
    </mc:Fallback>
  </mc:AlternateContent>
  <p:timing>
    <p:tnLst>
      <p:par>
        <p:cTn id="1" dur="indefinite" restart="never" nodeType="tmRoot"/>
      </p:par>
    </p:tnLst>
    <p:bldLst>
      <p:bldP spid="9" grpId="0" animBg="1"/>
      <p:bldP spid="9" grpId="1" animBg="1"/>
      <p:bldP spid="6" grpId="0" animBg="1"/>
      <p:bldP spid="6" grpId="1" animBg="1"/>
      <p:bldP spid="12" grpId="0" bldLvl="0" animBg="1"/>
      <p:bldP spid="12" grpId="1" animBg="1"/>
      <p:bldP spid="13" grpId="0" bldLvl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图书管理系统的数据库详细设计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2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59435" y="823595"/>
            <a:ext cx="9456420" cy="572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6700" indent="0" fontAlgn="auto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等线" panose="02010600030101010101" charset="-122"/>
              </a:rPr>
              <a:t>1. </a:t>
            </a:r>
            <a:r>
              <a:rPr lang="zh-CN" sz="2400" b="1">
                <a:solidFill>
                  <a:srgbClr val="FF0000"/>
                </a:solidFill>
                <a:ea typeface="等线" panose="02010600030101010101" charset="-122"/>
                <a:cs typeface="Times New Roman" panose="02020603050405020304" charset="0"/>
              </a:rPr>
              <a:t>E-R图转换为关系模式</a:t>
            </a:r>
            <a:endParaRPr lang="zh-CN" b="0">
              <a:solidFill>
                <a:srgbClr val="FF0000"/>
              </a:solidFill>
              <a:ea typeface="等线" panose="02010600030101010101" charset="-122"/>
            </a:endParaRPr>
          </a:p>
          <a:p>
            <a:pPr marL="266700" indent="0" fontAlgn="auto">
              <a:lnSpc>
                <a:spcPct val="150000"/>
              </a:lnSpc>
            </a:pPr>
            <a:r>
              <a:rPr lang="zh-CN" b="1">
                <a:ea typeface="等线" panose="02010600030101010101" charset="-122"/>
              </a:rPr>
              <a:t>学生</a:t>
            </a:r>
            <a:r>
              <a:rPr lang="zh-CN" b="0">
                <a:ea typeface="等线" panose="02010600030101010101" charset="-122"/>
              </a:rPr>
              <a:t>（学号，姓名，班级，专业，所在学院，诚信级别）</a:t>
            </a:r>
          </a:p>
          <a:p>
            <a:pPr marL="266700" indent="0" fontAlgn="auto">
              <a:lnSpc>
                <a:spcPct val="150000"/>
              </a:lnSpc>
            </a:pPr>
            <a:r>
              <a:rPr lang="zh-CN" b="1">
                <a:ea typeface="等线" panose="02010600030101010101" charset="-122"/>
              </a:rPr>
              <a:t>图书</a:t>
            </a:r>
            <a:r>
              <a:rPr lang="zh-CN" b="0">
                <a:ea typeface="等线" panose="02010600030101010101" charset="-122"/>
              </a:rPr>
              <a:t>（书籍编号，书名，是否在书架上，书籍分类，书籍登记日期）</a:t>
            </a:r>
          </a:p>
          <a:p>
            <a:pPr marL="266700" indent="0" fontAlgn="auto">
              <a:lnSpc>
                <a:spcPct val="150000"/>
              </a:lnSpc>
            </a:pPr>
            <a:r>
              <a:rPr lang="zh-CN" b="1">
                <a:ea typeface="等线" panose="02010600030101010101" charset="-122"/>
              </a:rPr>
              <a:t>借书</a:t>
            </a:r>
            <a:r>
              <a:rPr lang="zh-CN" b="0">
                <a:ea typeface="等线" panose="02010600030101010101" charset="-122"/>
              </a:rPr>
              <a:t>（借书流水号，学号，书籍编号，借书时间，预期归还时间，是否归还）</a:t>
            </a:r>
          </a:p>
          <a:p>
            <a:pPr marL="266700" indent="0" fontAlgn="auto">
              <a:lnSpc>
                <a:spcPct val="150000"/>
              </a:lnSpc>
            </a:pPr>
            <a:r>
              <a:rPr lang="zh-CN" b="1">
                <a:ea typeface="等线" panose="02010600030101010101" charset="-122"/>
              </a:rPr>
              <a:t>还书</a:t>
            </a:r>
            <a:r>
              <a:rPr lang="zh-CN" b="0">
                <a:ea typeface="等线" panose="02010600030101010101" charset="-122"/>
              </a:rPr>
              <a:t>（还书流水号，学号，书籍编号，借书时间，实际归还时间）</a:t>
            </a:r>
          </a:p>
          <a:p>
            <a:pPr marL="266700" indent="0" fontAlgn="auto">
              <a:lnSpc>
                <a:spcPct val="150000"/>
              </a:lnSpc>
            </a:pPr>
            <a:r>
              <a:rPr lang="zh-CN" b="1">
                <a:ea typeface="等线" panose="02010600030101010101" charset="-122"/>
              </a:rPr>
              <a:t>罚单</a:t>
            </a:r>
            <a:r>
              <a:rPr lang="zh-CN" b="0">
                <a:ea typeface="等线" panose="02010600030101010101" charset="-122"/>
              </a:rPr>
              <a:t>（借书流水号，超期天数，处罚金额，是否缴费）</a:t>
            </a:r>
            <a:endParaRPr lang="zh-CN" sz="2400" b="0">
              <a:latin typeface="等线" panose="02010600030101010101" charset="-122"/>
              <a:ea typeface="等线" panose="02010600030101010101" charset="-122"/>
            </a:endParaRPr>
          </a:p>
          <a:p>
            <a:pPr marL="266700" indent="-266700"/>
            <a:endParaRPr lang="zh-CN" sz="2400" b="0">
              <a:latin typeface="等线" panose="02010600030101010101" charset="-122"/>
              <a:ea typeface="等线" panose="02010600030101010101" charset="-122"/>
            </a:endParaRPr>
          </a:p>
          <a:p>
            <a:pPr marL="266700" indent="0" fontAlgn="auto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等线" panose="02010600030101010101" charset="-122"/>
              </a:rPr>
              <a:t>2. </a:t>
            </a:r>
            <a:r>
              <a:rPr lang="zh-CN" sz="2400" b="1">
                <a:solidFill>
                  <a:srgbClr val="FF0000"/>
                </a:solidFill>
                <a:ea typeface="等线" panose="02010600030101010101" charset="-122"/>
              </a:rPr>
              <a:t>根据命名规范确定表名和属性名</a:t>
            </a:r>
            <a:endParaRPr lang="zh-CN" b="0">
              <a:solidFill>
                <a:srgbClr val="FF0000"/>
              </a:solidFill>
              <a:ea typeface="等线" panose="02010600030101010101" charset="-122"/>
              <a:cs typeface="Times New Roman" panose="02020603050405020304" charset="0"/>
            </a:endParaRPr>
          </a:p>
          <a:p>
            <a:pPr marL="266700" indent="0" fontAlgn="auto">
              <a:lnSpc>
                <a:spcPct val="150000"/>
              </a:lnSpc>
            </a:pPr>
            <a:r>
              <a:rPr lang="zh-CN" b="1">
                <a:ea typeface="等线" panose="02010600030101010101" charset="-122"/>
                <a:cs typeface="Times New Roman" panose="02020603050405020304" charset="0"/>
              </a:rPr>
              <a:t>Student</a:t>
            </a:r>
            <a:r>
              <a:rPr lang="zh-CN" b="0">
                <a:ea typeface="等线" panose="02010600030101010101" charset="-122"/>
                <a:cs typeface="Times New Roman" panose="02020603050405020304" charset="0"/>
              </a:rPr>
              <a:t>（stu_id，stu_name，stu _class，stu_ specialty，stu_ college，stu_integrity）</a:t>
            </a:r>
          </a:p>
          <a:p>
            <a:pPr marL="266700" indent="0" fontAlgn="auto">
              <a:lnSpc>
                <a:spcPct val="150000"/>
              </a:lnSpc>
            </a:pPr>
            <a:r>
              <a:rPr lang="zh-CN" b="1">
                <a:ea typeface="等线" panose="02010600030101010101" charset="-122"/>
                <a:cs typeface="Times New Roman" panose="02020603050405020304" charset="0"/>
              </a:rPr>
              <a:t>Book</a:t>
            </a:r>
            <a:r>
              <a:rPr lang="zh-CN" b="0">
                <a:ea typeface="等线" panose="02010600030101010101" charset="-122"/>
                <a:cs typeface="Times New Roman" panose="02020603050405020304" charset="0"/>
              </a:rPr>
              <a:t>（book_id，book_name，book_num，book_sort，book_record）</a:t>
            </a:r>
          </a:p>
          <a:p>
            <a:pPr marL="266700" indent="0" fontAlgn="auto">
              <a:lnSpc>
                <a:spcPct val="150000"/>
              </a:lnSpc>
            </a:pPr>
            <a:r>
              <a:rPr lang="zh-CN" b="1">
                <a:ea typeface="等线" panose="02010600030101010101" charset="-122"/>
                <a:cs typeface="Times New Roman" panose="02020603050405020304" charset="0"/>
              </a:rPr>
              <a:t>Borrow</a:t>
            </a:r>
            <a:r>
              <a:rPr lang="zh-CN" b="0">
                <a:ea typeface="等线" panose="02010600030101010101" charset="-122"/>
                <a:cs typeface="Times New Roman" panose="02020603050405020304" charset="0"/>
              </a:rPr>
              <a:t>（borrow_id，student_id，book_id，borrow_date，expect_return_date，status）</a:t>
            </a:r>
          </a:p>
          <a:p>
            <a:pPr marL="266700" indent="0" fontAlgn="auto">
              <a:lnSpc>
                <a:spcPct val="150000"/>
              </a:lnSpc>
            </a:pPr>
            <a:r>
              <a:rPr lang="zh-CN" b="1">
                <a:ea typeface="等线" panose="02010600030101010101" charset="-122"/>
                <a:cs typeface="Times New Roman" panose="02020603050405020304" charset="0"/>
              </a:rPr>
              <a:t>Returns</a:t>
            </a:r>
            <a:r>
              <a:rPr lang="zh-CN" b="0">
                <a:ea typeface="等线" panose="02010600030101010101" charset="-122"/>
                <a:cs typeface="Times New Roman" panose="02020603050405020304" charset="0"/>
              </a:rPr>
              <a:t>（return_id，borrow_id，borrow_date，return_date）</a:t>
            </a:r>
          </a:p>
          <a:p>
            <a:pPr marL="266700" indent="0" fontAlgn="auto">
              <a:lnSpc>
                <a:spcPct val="150000"/>
              </a:lnSpc>
            </a:pPr>
            <a:r>
              <a:rPr lang="zh-CN" b="1">
                <a:ea typeface="等线" panose="02010600030101010101" charset="-122"/>
                <a:cs typeface="Times New Roman" panose="02020603050405020304" charset="0"/>
              </a:rPr>
              <a:t>Ticket</a:t>
            </a:r>
            <a:r>
              <a:rPr lang="zh-CN" b="0">
                <a:ea typeface="等线" panose="02010600030101010101" charset="-122"/>
                <a:cs typeface="Times New Roman" panose="02020603050405020304" charset="0"/>
              </a:rPr>
              <a:t>（borrow_id，over_date，ticket_fee）</a:t>
            </a:r>
            <a:endParaRPr lang="zh-CN" altLang="en-US" b="0">
              <a:ea typeface="等线" panose="02010600030101010101" charset="-122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35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关系模式详细设计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2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014730" y="1467485"/>
            <a:ext cx="9604375" cy="26816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marL="266700" indent="-266700"/>
            <a:r>
              <a:rPr lang="en-US" sz="1900" b="0">
                <a:solidFill>
                  <a:srgbClr val="FF0000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900" b="0">
                <a:solidFill>
                  <a:srgbClr val="FF0000"/>
                </a:solidFill>
                <a:ea typeface="等线" panose="02010600030101010101" charset="-122"/>
              </a:rPr>
              <a:t>Student（stu_id，stu_name，stu _class，stu_ specialty，stu_ college，stu_integrity）</a:t>
            </a:r>
            <a:endParaRPr lang="zh-CN" b="0">
              <a:latin typeface="等线 Light" panose="02010600030101010101" charset="-122"/>
              <a:ea typeface="黑体" panose="02010609060101010101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167765" y="2340610"/>
          <a:ext cx="9451340" cy="3044825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329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3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8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23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7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字段名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数据类型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是否为空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约束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字段说明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stu_id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char(15)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否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主键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标明学生唯一学号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stu_name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char(10)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否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 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学生姓名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stu_class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Varchar(30)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否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 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学生班级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stu_specialty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Varchar(30)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否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 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学生专业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/>
                        <a:t>stu_college</a:t>
                      </a:r>
                      <a:endParaRPr lang="en-US" altLang="en-US" sz="14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Varchar(30)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否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 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所在学院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/>
                        <a:t>stu_integrity</a:t>
                      </a: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int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否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default=1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学生诚信级（1表示诚信，0表示不诚信）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308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关系模式详细设计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2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014730" y="1467485"/>
            <a:ext cx="9604375" cy="26816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marL="266700" indent="-266700"/>
            <a:r>
              <a:rPr lang="en-US" sz="1900" b="0">
                <a:solidFill>
                  <a:srgbClr val="FF0000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900" b="0">
                <a:solidFill>
                  <a:srgbClr val="FF0000"/>
                </a:solidFill>
                <a:ea typeface="等线" panose="02010600030101010101" charset="-122"/>
              </a:rPr>
              <a:t>Book（book_id，book_name，book_num，book_sort，book_record）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167765" y="2340610"/>
          <a:ext cx="9451340" cy="260985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329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3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8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1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28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字段名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数据类型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是否为空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约束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字段说明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book_id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主键、自增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唯一书籍序号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book_name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Varchar(30)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书籍名称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book_num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0表示不在书架上，1表示在书架上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book_sort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Varchar(20)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书籍分类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book_record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datetime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default=now()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书籍登记日期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697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关系模式详细设计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2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014730" y="1467485"/>
            <a:ext cx="9604375" cy="26816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marL="266700" indent="-266700"/>
            <a:r>
              <a:rPr lang="en-US" sz="1900" b="0">
                <a:solidFill>
                  <a:srgbClr val="FF0000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900" b="0">
                <a:solidFill>
                  <a:srgbClr val="FF0000"/>
                </a:solidFill>
                <a:ea typeface="等线" panose="02010600030101010101" charset="-122"/>
              </a:rPr>
              <a:t>Borrow（borrow_id，student_id，book_id，borrow_date，expect_return_date）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167765" y="2340610"/>
          <a:ext cx="9451340" cy="3044825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2127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3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8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991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字段名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数据类型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是否为空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约束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字段说明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borrow_id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主键、自增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借书流水号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student_id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char(15)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外键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学生编号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book_id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 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外键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书籍编号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borrow_date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datetime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借书时间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expect_return_date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datetime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预期归还时间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status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default=1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0表示已归还，1表示未归还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22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关系模式详细设计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2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014730" y="1467485"/>
            <a:ext cx="9604375" cy="26816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marL="266700" indent="-266700"/>
            <a:r>
              <a:rPr lang="en-US" sz="1900" b="0">
                <a:solidFill>
                  <a:srgbClr val="FF0000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900" b="0">
                <a:solidFill>
                  <a:srgbClr val="FF0000"/>
                </a:solidFill>
                <a:ea typeface="等线" panose="02010600030101010101" charset="-122"/>
              </a:rPr>
              <a:t>Returns（return_id，borrow_id，borrow_date， return_date）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167765" y="2340610"/>
          <a:ext cx="9451340" cy="2174875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548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3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23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8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字段名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数据类型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是否为空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约束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字段说明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return_id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主键、自增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还书流水号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borrow_id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外键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借书流水号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borrow_date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datetime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借书时间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return_date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datetime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是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实际还书时间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52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关系模式详细设计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2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014730" y="1467485"/>
            <a:ext cx="9604375" cy="26816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marL="266700" indent="-266700"/>
            <a:r>
              <a:rPr lang="en-US" sz="1900" b="0">
                <a:solidFill>
                  <a:srgbClr val="FF0000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sz="1900" b="0">
                <a:solidFill>
                  <a:srgbClr val="FF0000"/>
                </a:solidFill>
                <a:ea typeface="等线" panose="02010600030101010101" charset="-122"/>
              </a:rPr>
              <a:t>Ticket（borrow_id，over_date，ticket_fee）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167765" y="2340610"/>
          <a:ext cx="9451340" cy="3044825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638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7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13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59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字段名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数据类型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是否为空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约束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字段说明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borrow_id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主键、外键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借书流水号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over_date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超期天数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ticket_fee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float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处罚金额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borrow_id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主键、外键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借书流水号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over_date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int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超期天数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ticket_fee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float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否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处罚金额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2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842914" cy="17192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：创建图书管理系统数据库</a:t>
            </a:r>
            <a:endParaRPr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lang="zh-CN" altLang="en-US" sz="2000" dirty="0" smtClean="0">
                <a:latin typeface="+mn-ea"/>
              </a:rPr>
              <a:t>创建</a:t>
            </a:r>
            <a:r>
              <a:rPr lang="zh-CN" altLang="en-US" sz="2000" dirty="0">
                <a:latin typeface="+mn-ea"/>
              </a:rPr>
              <a:t>图书管理系统</a:t>
            </a:r>
            <a:r>
              <a:rPr lang="zh-CN" altLang="en-US" sz="2000" dirty="0" smtClean="0">
                <a:latin typeface="+mn-ea"/>
              </a:rPr>
              <a:t>数据库</a:t>
            </a:r>
            <a:r>
              <a:rPr lang="en-US" altLang="zh-CN" sz="2000" dirty="0" err="1" smtClean="0">
                <a:latin typeface="+mn-ea"/>
              </a:rPr>
              <a:t>bookinfo</a:t>
            </a:r>
            <a:r>
              <a:rPr lang="zh-CN" altLang="en-US" sz="2000" dirty="0" smtClean="0">
                <a:latin typeface="+mn-ea"/>
              </a:rPr>
              <a:t>及表，并在</a:t>
            </a:r>
            <a:r>
              <a:rPr lang="en-US" altLang="zh-CN" sz="2000" dirty="0" smtClean="0">
                <a:latin typeface="+mn-ea"/>
              </a:rPr>
              <a:t>book</a:t>
            </a:r>
            <a:r>
              <a:rPr lang="zh-CN" altLang="en-US" sz="2000" dirty="0" smtClean="0">
                <a:latin typeface="+mn-ea"/>
              </a:rPr>
              <a:t>表中添加数据。</a:t>
            </a:r>
            <a:endParaRPr lang="zh-CN" altLang="en-US" sz="20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7065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创建图书管理系统数据库</a:t>
            </a: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创建表</a:t>
            </a: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添加书籍数据</a:t>
            </a:r>
          </a:p>
          <a:p>
            <a:pPr marL="0" indent="0" algn="just" fontAlgn="auto">
              <a:lnSpc>
                <a:spcPct val="150000"/>
              </a:lnSpc>
              <a:spcBef>
                <a:spcPts val="100"/>
              </a:spcBef>
              <a:buNone/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14350" indent="-514350" algn="just" fontAlgn="auto">
              <a:lnSpc>
                <a:spcPct val="130000"/>
              </a:lnSpc>
              <a:spcBef>
                <a:spcPts val="100"/>
              </a:spcBef>
              <a:buFont typeface="+mj-lt"/>
              <a:buAutoNum type="ea1JpnChsDbPeriod"/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一、创建图书管理系统数据库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7625" y="335724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设计图书管理数据库：bookinfo。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6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7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8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05790" y="2420620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database bookinfo;</a:t>
            </a:r>
          </a:p>
        </p:txBody>
      </p:sp>
      <p:pic>
        <p:nvPicPr>
          <p:cNvPr id="489" name="图片 48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20445" y="3402330"/>
            <a:ext cx="8825230" cy="19894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39850" y="55499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6700" indent="-266700"/>
            <a:r>
              <a:rPr lang="en-US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lang="zh-CN" b="0">
                <a:solidFill>
                  <a:srgbClr val="0C0C0C"/>
                </a:solidFill>
                <a:ea typeface="等线" panose="02010600030101010101" charset="-122"/>
              </a:rPr>
              <a:t>可以看到</a:t>
            </a:r>
            <a:r>
              <a:rPr lang="en-US" b="0">
                <a:solidFill>
                  <a:srgbClr val="0C0C0C"/>
                </a:solidFill>
                <a:latin typeface="等线" panose="02010600030101010101" charset="-122"/>
              </a:rPr>
              <a:t>“</a:t>
            </a:r>
            <a:r>
              <a:rPr lang="zh-CN" b="0">
                <a:solidFill>
                  <a:srgbClr val="0C0C0C"/>
                </a:solidFill>
                <a:ea typeface="等线" panose="02010600030101010101" charset="-122"/>
                <a:cs typeface="MicrosoftYaHei" charset="0"/>
              </a:rPr>
              <a:t>bookinfo”数据</a:t>
            </a:r>
            <a:r>
              <a:rPr lang="zh-CN" b="0">
                <a:solidFill>
                  <a:srgbClr val="0C0C0C"/>
                </a:solidFill>
                <a:ea typeface="等线" panose="02010600030101010101" charset="-122"/>
              </a:rPr>
              <a:t>库已生成。</a:t>
            </a:r>
            <a:endParaRPr lang="zh-CN" altLang="en-US" b="0">
              <a:solidFill>
                <a:srgbClr val="0C0C0C"/>
              </a:solidFill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265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二、创建表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7625" y="335724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创建学生信息表：student。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6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7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8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05790" y="2341880"/>
            <a:ext cx="1104900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 table  student </a:t>
            </a:r>
          </a:p>
          <a:p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(stu_id char(15) not null PRIMARY KEY,</a:t>
            </a:r>
          </a:p>
          <a:p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stu_name char(10) not null,</a:t>
            </a:r>
          </a:p>
          <a:p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stu_class varchar(30) not null,</a:t>
            </a:r>
          </a:p>
          <a:p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stu_specialty varchar(30) not null,</a:t>
            </a:r>
          </a:p>
          <a:p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stu_college varchar(30) not null,</a:t>
            </a:r>
          </a:p>
          <a:p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stu_integrity int not null default 1);</a:t>
            </a:r>
          </a:p>
        </p:txBody>
      </p:sp>
      <p:pic>
        <p:nvPicPr>
          <p:cNvPr id="502" name="图片 50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84530" y="4464685"/>
            <a:ext cx="8315325" cy="225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30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项目背景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187450"/>
            <a:ext cx="10419715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为了使学校图书馆管理更加规范，需要建立</a:t>
            </a:r>
            <a:r>
              <a:rPr lang="zh-CN" altLang="en-US" sz="2000" b="1" dirty="0">
                <a:solidFill>
                  <a:srgbClr val="FF0000"/>
                </a:solidFill>
              </a:rPr>
              <a:t>图书管理系统</a:t>
            </a:r>
            <a:r>
              <a:rPr lang="zh-CN" altLang="en-US" sz="2000" dirty="0"/>
              <a:t>。图书管理系统是针对在校学生借阅图书的需求设计和实现的。图书管理系统前台设计主要完成的是学生自助借阅预约图书的功能。首先对图书管理模块进行了需求分析，经分析得到学生图书管理模块主要完成如下的功能：</a:t>
            </a:r>
            <a:r>
              <a:rPr lang="zh-CN" altLang="en-US" sz="2000" dirty="0">
                <a:solidFill>
                  <a:srgbClr val="FF0000"/>
                </a:solidFill>
              </a:rPr>
              <a:t>登录</a:t>
            </a:r>
            <a:r>
              <a:rPr lang="zh-CN" altLang="en-US" sz="2000" dirty="0"/>
              <a:t>，</a:t>
            </a:r>
            <a:r>
              <a:rPr lang="zh-CN" altLang="en-US" sz="2000" dirty="0">
                <a:solidFill>
                  <a:srgbClr val="FF0000"/>
                </a:solidFill>
              </a:rPr>
              <a:t>个人借阅信息查询</a:t>
            </a:r>
            <a:r>
              <a:rPr lang="zh-CN" altLang="en-US" sz="2000" dirty="0"/>
              <a:t>，</a:t>
            </a:r>
            <a:r>
              <a:rPr lang="zh-CN" altLang="en-US" sz="2000" dirty="0">
                <a:solidFill>
                  <a:srgbClr val="FF0000"/>
                </a:solidFill>
              </a:rPr>
              <a:t>图书浏览</a:t>
            </a:r>
            <a:r>
              <a:rPr lang="zh-CN" altLang="en-US" sz="2000" dirty="0"/>
              <a:t>，</a:t>
            </a:r>
            <a:r>
              <a:rPr lang="zh-CN" altLang="en-US" sz="2000" dirty="0">
                <a:solidFill>
                  <a:srgbClr val="FF0000"/>
                </a:solidFill>
              </a:rPr>
              <a:t>借阅图书</a:t>
            </a:r>
            <a:r>
              <a:rPr lang="zh-CN" altLang="en-US" sz="2000" dirty="0"/>
              <a:t>，</a:t>
            </a:r>
            <a:r>
              <a:rPr lang="zh-CN" altLang="en-US" sz="2000" dirty="0">
                <a:solidFill>
                  <a:srgbClr val="FF0000"/>
                </a:solidFill>
              </a:rPr>
              <a:t>归还图书</a:t>
            </a:r>
            <a:r>
              <a:rPr lang="zh-CN" altLang="en-US" sz="2000" dirty="0"/>
              <a:t>等功能。为了避免重复建设，提高生产效率，为此可以直接利用学生信息系统的数据，实现有学籍的学生自动获取图书管理系统注册资格。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二、创建表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7625" y="335724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创建图书信息表：book。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6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7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8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05790" y="2341880"/>
            <a:ext cx="11049000" cy="1845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 table  book</a:t>
            </a:r>
          </a:p>
          <a:p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(book_id int not null primary key auto_increment,</a:t>
            </a:r>
          </a:p>
          <a:p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book_name varchar(30) not null,</a:t>
            </a:r>
          </a:p>
          <a:p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book_num int not null ,</a:t>
            </a:r>
          </a:p>
          <a:p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book_sort varchar(20) not null,</a:t>
            </a:r>
          </a:p>
          <a:p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book_record datetime not null default now());</a:t>
            </a:r>
          </a:p>
        </p:txBody>
      </p:sp>
      <p:pic>
        <p:nvPicPr>
          <p:cNvPr id="246" name="图片 24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91210" y="4338320"/>
            <a:ext cx="7245985" cy="229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32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二、创建表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7625" y="335724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创建借书信息表：borrow。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6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7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8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05790" y="2341880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endParaRPr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77520" y="3357245"/>
            <a:ext cx="866330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Create  table  borrow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(borrow_id</a:t>
            </a:r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MicrosoftYaHei" charset="0"/>
              </a:rPr>
              <a:t> </a:t>
            </a:r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int not null primary key auto_increment,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student_id char(15) not null,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book_id int not null, 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borrow_date datetime not null,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expect_return_date datetime not null,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status int not null default 1,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constraint stu_bor foreign key(student_id) references student(stu_id),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constraint book_bor foreign key(book_id) references book(book_id));</a:t>
            </a:r>
            <a:endParaRPr lang="en-US" altLang="en-US" b="0"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pic>
        <p:nvPicPr>
          <p:cNvPr id="247" name="图片 2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861685" y="3115945"/>
            <a:ext cx="6235065" cy="212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二、创建表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7625" y="335724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创建归还信息表：returns。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7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8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5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9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05790" y="2341880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endParaRPr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30680" y="2341880"/>
            <a:ext cx="86633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Create  table  returns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(return_id	 int not null primary key auto_increment,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borrow_id	int not null, 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borrow_date datetime not null,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return_date datetime not null,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constraint bor_ret foreign key(borrow_id) references borrow(borrow_id));</a:t>
            </a:r>
          </a:p>
        </p:txBody>
      </p:sp>
      <p:pic>
        <p:nvPicPr>
          <p:cNvPr id="72" name="图片 7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89890" y="4038600"/>
            <a:ext cx="5871845" cy="1638935"/>
          </a:xfrm>
          <a:prstGeom prst="rect">
            <a:avLst/>
          </a:prstGeom>
        </p:spPr>
      </p:pic>
      <p:pic>
        <p:nvPicPr>
          <p:cNvPr id="73" name="图片 7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89255" y="5631815"/>
            <a:ext cx="5872480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39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二、创建表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7625" y="335724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创建归还信息表：ticket。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7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8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6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9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05790" y="2341880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endParaRPr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5435" y="3429000"/>
            <a:ext cx="866330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Create  table  ticket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(borrow_id int not null primary key,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over_date int not null,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ticket_fee float not null, 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constraint bor_tic foreign key(borrow_id) references borrow(borrow_id));</a:t>
            </a:r>
          </a:p>
        </p:txBody>
      </p:sp>
      <p:pic>
        <p:nvPicPr>
          <p:cNvPr id="252" name="图片 25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29710" y="2647950"/>
            <a:ext cx="7923530" cy="1779905"/>
          </a:xfrm>
          <a:prstGeom prst="rect">
            <a:avLst/>
          </a:prstGeom>
        </p:spPr>
      </p:pic>
      <p:pic>
        <p:nvPicPr>
          <p:cNvPr id="253" name="图片 25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029710" y="5047615"/>
            <a:ext cx="7742555" cy="153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25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  <p:bldP spid="7" grpId="0"/>
      <p:bldP spid="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三、添加书籍数据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7625" y="335724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048385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本系统中书籍在入库时需要登记，即在Book表中添加入库书籍信息。在图书信息表book中输入数据，表数据如下：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4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5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7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6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3" name="表格 2"/>
          <p:cNvGraphicFramePr/>
          <p:nvPr/>
        </p:nvGraphicFramePr>
        <p:xfrm>
          <a:off x="854075" y="2636520"/>
          <a:ext cx="0" cy="16510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373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7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84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02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book_id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book_name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book_num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book_sort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book_record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计算机应用基础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0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计算机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2018/1/1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C语言程序设计教程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计算机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2015/1/1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3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建筑识图与构造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工程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2017/1/1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4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商业银行会计学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经管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2018/1/1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5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内科护理学实训与学习指导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医学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2015/1/1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6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测量技术基础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工程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2017/1/1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7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中医诊断学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0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医学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2018/1/1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8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电子商务网站运营与管理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经管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2015/1/1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9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MySQL数据库技术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0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计算机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2018/1/1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10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Linux操作系统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计算机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2015/1/1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Python编程基础 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计算机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2017/1/1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12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大数据分析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计算机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/>
                        <a:t>2018/1/1</a:t>
                      </a:r>
                      <a:endParaRPr lang="en-US" altLang="en-US" sz="18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893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三、添加书籍数据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7625" y="335724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048385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本系统中书籍在入库时需要登记，即在Book表中添加入库书籍信息。在图书信息表book中输入数据，表数据如下：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7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8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7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9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05790" y="2341880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endParaRPr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442595" y="2802255"/>
            <a:ext cx="8663305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Insert into book(book_name,book_num,book_sort,book_record)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Values('计算机应用基础' ,0,'计算机','2018/7/13') ,  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 ('C语言程序设计教程',1,'计算机','2021/5/5') 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 ('建筑识图与构造' ,1,'工程  ','2019/3/4') 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 ('商业银行会计学',1,'经管  ','2018/12/1') 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 ('内科护理学实训与学习指导',1,'医学  ','2019/1/1'),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 ('测量技术基础',1,'工程  ','2017/5/30'), 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 ('中医诊断学'  ,0,'医学  ','2018/1/1') 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 ('电子商务网站运营与管理',1,'经管 ','2022/7/15'),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 ('MySQL数据库技术' ,0,'计算机','2018/4/1'), 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 ('Linux操作系统',1,'计算机','2021/6/25') 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 ('Python编程基础',1,'计算机','2017/5/1'),</a:t>
            </a:r>
          </a:p>
          <a:p>
            <a:pPr indent="0"/>
            <a:r>
              <a:rPr lang="en-US" b="0"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     ('大数据分析' ,1,'计算机','2022/7/1');</a:t>
            </a:r>
          </a:p>
        </p:txBody>
      </p:sp>
      <p:pic>
        <p:nvPicPr>
          <p:cNvPr id="473" name="图片 47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61100" y="3197225"/>
            <a:ext cx="5750560" cy="347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48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  <p:bldP spid="7" grpId="0"/>
      <p:bldP spid="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标注 6"/>
          <p:cNvSpPr/>
          <p:nvPr/>
        </p:nvSpPr>
        <p:spPr>
          <a:xfrm>
            <a:off x="845185" y="2078355"/>
            <a:ext cx="7301865" cy="1878330"/>
          </a:xfrm>
          <a:prstGeom prst="wedgeRectCallout">
            <a:avLst>
              <a:gd name="adj1" fmla="val 69897"/>
              <a:gd name="adj2" fmla="val 64604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0645" y="4315460"/>
            <a:ext cx="2753360" cy="1699260"/>
          </a:xfrm>
          <a:prstGeom prst="rect">
            <a:avLst/>
          </a:prstGeom>
          <a:solidFill>
            <a:schemeClr val="bg1"/>
          </a:solidFill>
          <a:ln w="92075">
            <a:solidFill>
              <a:srgbClr val="46A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手动操作 7"/>
          <p:cNvSpPr/>
          <p:nvPr/>
        </p:nvSpPr>
        <p:spPr>
          <a:xfrm rot="10800000">
            <a:off x="6837045" y="6126480"/>
            <a:ext cx="1940560" cy="274955"/>
          </a:xfrm>
          <a:prstGeom prst="flowChartManualOperation">
            <a:avLst/>
          </a:prstGeom>
          <a:solidFill>
            <a:srgbClr val="47A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76435" y="4094480"/>
            <a:ext cx="1200785" cy="2306955"/>
            <a:chOff x="11919" y="3554"/>
            <a:chExt cx="2544" cy="4336"/>
          </a:xfrm>
        </p:grpSpPr>
        <p:sp>
          <p:nvSpPr>
            <p:cNvPr id="10" name="圆角矩形 9"/>
            <p:cNvSpPr/>
            <p:nvPr/>
          </p:nvSpPr>
          <p:spPr>
            <a:xfrm>
              <a:off x="11919" y="3554"/>
              <a:ext cx="2544" cy="4336"/>
            </a:xfrm>
            <a:prstGeom prst="roundRect">
              <a:avLst>
                <a:gd name="adj" fmla="val 11635"/>
              </a:avLst>
            </a:prstGeom>
            <a:solidFill>
              <a:srgbClr val="47AC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圆角矩形 11"/>
            <p:cNvSpPr/>
            <p:nvPr>
              <p:custDataLst>
                <p:tags r:id="rId2"/>
              </p:custDataLst>
            </p:nvPr>
          </p:nvSpPr>
          <p:spPr>
            <a:xfrm>
              <a:off x="12270" y="4026"/>
              <a:ext cx="1841" cy="578"/>
            </a:xfrm>
            <a:prstGeom prst="roundRect">
              <a:avLst>
                <a:gd name="adj" fmla="val 1163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>
              <p:custDataLst>
                <p:tags r:id="rId3"/>
              </p:custDataLst>
            </p:nvPr>
          </p:nvSpPr>
          <p:spPr>
            <a:xfrm>
              <a:off x="12270" y="5046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>
              <p:custDataLst>
                <p:tags r:id="rId4"/>
              </p:custDataLst>
            </p:nvPr>
          </p:nvSpPr>
          <p:spPr>
            <a:xfrm>
              <a:off x="12270" y="5608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943" y="6520"/>
              <a:ext cx="528" cy="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6420" y="2315210"/>
            <a:ext cx="5089525" cy="629920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130000"/>
              </a:lnSpc>
              <a:buNone/>
            </a:pPr>
            <a:r>
              <a:rPr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感谢观看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0825" y="4418965"/>
            <a:ext cx="2413635" cy="1525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05585" y="4792345"/>
            <a:ext cx="2764155" cy="1608455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 rot="3960000">
            <a:off x="9900285" y="17265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880000">
            <a:off x="9806940" y="193421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9840000">
            <a:off x="10982960" y="587057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0500000">
            <a:off x="10866755" y="572198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 bldLvl="0" animBg="1"/>
      <p:bldP spid="7" grpId="1" animBg="1"/>
      <p:bldP spid="14" grpId="0" animBg="1"/>
      <p:bldP spid="14" grpId="1" animBg="1"/>
      <p:bldP spid="15" grpId="0" animBg="1"/>
      <p:bldP spid="15" grpId="1" animBg="1"/>
      <p:bldP spid="4" grpId="0" animBg="1"/>
      <p:bldP spid="4" grpId="1" animBg="1"/>
      <p:bldP spid="8" grpId="0" animBg="1"/>
      <p:bldP spid="8" grpId="1" animBg="1"/>
      <p:bldP spid="3" grpId="0" build="p"/>
      <p:bldP spid="3" grpId="1" build="p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 图书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管理系统数据库设计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526916411"/>
              </p:ext>
            </p:extLst>
          </p:nvPr>
        </p:nvGraphicFramePr>
        <p:xfrm>
          <a:off x="1166495" y="1605280"/>
          <a:ext cx="8398510" cy="3208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478780"/>
          </a:xfrm>
        </p:spPr>
        <p:txBody>
          <a:bodyPr>
            <a:normAutofit fontScale="92500" lnSpcReduction="20000"/>
          </a:bodyPr>
          <a:lstStyle/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700" b="1" dirty="0">
                <a:solidFill>
                  <a:srgbClr val="FF0000"/>
                </a:solidFill>
              </a:rPr>
              <a:t>专业能力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</a:t>
            </a:r>
            <a:r>
              <a:rPr lang="en-US" sz="2000" dirty="0" smtClean="0"/>
              <a:t>.</a:t>
            </a:r>
            <a:r>
              <a:rPr lang="zh-CN" altLang="en-US" sz="2000" dirty="0" smtClean="0"/>
              <a:t>进一步</a:t>
            </a:r>
            <a:r>
              <a:rPr lang="zh-CN" altLang="en-US" sz="2000" dirty="0"/>
              <a:t>加强数据库设计及创建、管理能力； 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约束的设计，提升数据库完整性维护</a:t>
            </a:r>
            <a:r>
              <a:rPr lang="zh-CN" altLang="en-US" sz="2000" dirty="0" smtClean="0"/>
              <a:t>能力；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3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对数据的增删改，提高对数据的操作能力 </a:t>
            </a:r>
            <a:r>
              <a:rPr sz="2000" dirty="0" smtClean="0"/>
              <a:t>。</a:t>
            </a:r>
            <a:endParaRPr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700" b="1" dirty="0">
                <a:solidFill>
                  <a:srgbClr val="FF0000"/>
                </a:solidFill>
              </a:rPr>
              <a:t>方法能力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</a:t>
            </a:r>
            <a:r>
              <a:rPr sz="2000" dirty="0" smtClean="0"/>
              <a:t>.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数据库设计，提高对关系数据库理解能力；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约束的设计，提升数据库完整性维护</a:t>
            </a:r>
            <a:r>
              <a:rPr lang="zh-CN" altLang="en-US" sz="2000" dirty="0" smtClean="0"/>
              <a:t>能力；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3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对数据的增删改，提高对数据的操作</a:t>
            </a:r>
            <a:r>
              <a:rPr lang="zh-CN" altLang="en-US" sz="2000" dirty="0" smtClean="0"/>
              <a:t>能力；</a:t>
            </a:r>
            <a:endParaRPr lang="zh-CN" altLang="en-US" sz="2000" dirty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4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完成学习任务，提高解决实际问题的</a:t>
            </a:r>
            <a:r>
              <a:rPr lang="zh-CN" altLang="en-US" sz="2000" dirty="0" smtClean="0"/>
              <a:t>能力</a:t>
            </a:r>
            <a:r>
              <a:rPr sz="2000" dirty="0" smtClean="0"/>
              <a:t>。</a:t>
            </a:r>
            <a:endParaRPr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600" b="1" dirty="0">
                <a:solidFill>
                  <a:srgbClr val="FF0000"/>
                </a:solidFill>
              </a:rPr>
              <a:t>社会能力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</a:t>
            </a:r>
            <a:r>
              <a:rPr sz="2000" dirty="0" smtClean="0"/>
              <a:t>.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培养</a:t>
            </a:r>
            <a:r>
              <a:rPr lang="zh-CN" altLang="en-US" sz="2000" dirty="0"/>
              <a:t>学生逻辑思维能力和分析问题、解决问题的能力；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培养</a:t>
            </a:r>
            <a:r>
              <a:rPr lang="zh-CN" altLang="en-US" sz="2000" dirty="0"/>
              <a:t>团队协作精神和良好的职业道德；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3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培养</a:t>
            </a:r>
            <a:r>
              <a:rPr lang="zh-CN" altLang="en-US" sz="2000" dirty="0"/>
              <a:t>学生运用数据库管理系统解决实际问题的能力</a:t>
            </a:r>
            <a:r>
              <a:rPr sz="2000" dirty="0" smtClean="0"/>
              <a:t>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情境引入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通过项目组调研，图书管理系统的对象是学生、图书、借书、归还信息和罚单信息，现要求通过</a:t>
            </a:r>
            <a:r>
              <a:rPr lang="en-US" altLang="zh-CN" sz="2000" dirty="0"/>
              <a:t>MySQL</a:t>
            </a:r>
            <a:r>
              <a:rPr lang="zh-CN" altLang="en-US" sz="2000" dirty="0"/>
              <a:t>数据库实现借阅部分功能。其中学生信息应该和学生信息管理系统数据一致，确保数据准确性。该系统的开发使图书馆里流程合理化，提高图书馆管理人员</a:t>
            </a:r>
            <a:r>
              <a:rPr lang="zh-CN" altLang="en-US" sz="2000" dirty="0" smtClean="0"/>
              <a:t>工作效率</a:t>
            </a:r>
            <a:r>
              <a:rPr sz="2000" dirty="0" smtClean="0"/>
              <a:t>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55135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：图书管理系统数据库设计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 fontScale="92500" lnSpcReduction="10000"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lang="zh-CN" altLang="en-US" dirty="0">
                <a:latin typeface="+mn-ea"/>
              </a:rPr>
              <a:t>通过项目组调研，图书管理系统的对象是学生、图书、借书、归还信息和罚单信息，现要求通过</a:t>
            </a:r>
            <a:r>
              <a:rPr lang="en-US" altLang="zh-CN" dirty="0">
                <a:latin typeface="+mn-ea"/>
              </a:rPr>
              <a:t>MySQL</a:t>
            </a:r>
            <a:r>
              <a:rPr lang="zh-CN" altLang="en-US" dirty="0">
                <a:latin typeface="+mn-ea"/>
              </a:rPr>
              <a:t>数据库实现借阅部分功能。其中学生信息应该和学生信息管理系统数据一致，确保数据准确性。该系统的开发使图书馆里流程合理化，提高图书馆管理人员</a:t>
            </a:r>
            <a:r>
              <a:rPr lang="zh-CN" altLang="en-US" dirty="0" smtClean="0">
                <a:latin typeface="+mn-ea"/>
              </a:rPr>
              <a:t>工作效率。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一</a:t>
            </a:r>
            <a:r>
              <a:rPr lang="zh-CN" altLang="en-US" b="1" dirty="0" smtClean="0">
                <a:solidFill>
                  <a:srgbClr val="00B0F0"/>
                </a:solidFill>
              </a:rPr>
              <a:t>、需求分析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 smtClean="0"/>
              <a:t>图书</a:t>
            </a:r>
            <a:r>
              <a:rPr lang="zh-CN" altLang="en-US" sz="2000" dirty="0"/>
              <a:t>管理系统的借阅部分需求定义为：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）学生可以直接通过借阅终端来查阅书籍信息，同时也可以查阅自己的借阅信息。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）当学生需要借阅书籍时，借阅系统处理学生的借阅，同时修改图书馆保存的图书信息，修改被借阅的书籍是否还有剩余，同时更新学生个人的借阅信息。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）学生借阅图书之前需要将自己的个人信息注册，登陆时对照学生信息。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4</a:t>
            </a:r>
            <a:r>
              <a:rPr lang="zh-CN" altLang="en-US" sz="2000" dirty="0"/>
              <a:t>）学生直接归还图书，根据图书编码修改借阅信息。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（</a:t>
            </a:r>
            <a:r>
              <a:rPr lang="en-US" altLang="zh-CN" sz="2000" dirty="0"/>
              <a:t>5</a:t>
            </a:r>
            <a:r>
              <a:rPr lang="zh-CN" altLang="en-US" sz="2000" dirty="0"/>
              <a:t>）每天定时生成逾期未还罚单</a:t>
            </a:r>
            <a:r>
              <a:rPr lang="zh-CN" altLang="en-US" sz="2000" dirty="0" smtClean="0"/>
              <a:t>。</a:t>
            </a: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一</a:t>
            </a:r>
            <a:r>
              <a:rPr lang="zh-CN" altLang="en-US" b="1" dirty="0" smtClean="0">
                <a:solidFill>
                  <a:srgbClr val="00B0F0"/>
                </a:solidFill>
              </a:rPr>
              <a:t>、功能设计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根据需求分析</a:t>
            </a:r>
            <a:r>
              <a:rPr lang="zh-CN" altLang="en-US" sz="2000" dirty="0" smtClean="0"/>
              <a:t>，学生</a:t>
            </a:r>
            <a:r>
              <a:rPr lang="zh-CN" altLang="en-US" sz="2000" dirty="0"/>
              <a:t>借书</a:t>
            </a:r>
            <a:r>
              <a:rPr lang="en-US" altLang="zh-CN" sz="2000" dirty="0"/>
              <a:t>-</a:t>
            </a:r>
            <a:r>
              <a:rPr lang="zh-CN" altLang="en-US" sz="2000" dirty="0"/>
              <a:t>归还</a:t>
            </a:r>
            <a:r>
              <a:rPr lang="zh-CN" altLang="en-US" sz="2000" dirty="0" smtClean="0"/>
              <a:t>流程图。</a:t>
            </a: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sz="2000" dirty="0"/>
          </a:p>
          <a:p>
            <a:pPr marL="0" indent="457200" fontAlgn="auto">
              <a:lnSpc>
                <a:spcPct val="150000"/>
              </a:lnSpc>
              <a:buNone/>
            </a:pPr>
            <a:endParaRPr sz="2000" dirty="0"/>
          </a:p>
        </p:txBody>
      </p:sp>
      <p:graphicFrame>
        <p:nvGraphicFramePr>
          <p:cNvPr id="7" name="对象 -2147482624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93319922"/>
              </p:ext>
            </p:extLst>
          </p:nvPr>
        </p:nvGraphicFramePr>
        <p:xfrm>
          <a:off x="5922010" y="179537"/>
          <a:ext cx="4813300" cy="660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4824730" imgH="7266305" progId="Visio.Drawing.11">
                  <p:embed/>
                </p:oleObj>
              </mc:Choice>
              <mc:Fallback>
                <p:oleObj r:id="rId4" imgW="4824730" imgH="7266305" progId="Visio.Drawing.11">
                  <p:embed/>
                  <p:pic>
                    <p:nvPicPr>
                      <p:cNvPr id="3" name="对象 -21474826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22010" y="179537"/>
                        <a:ext cx="4813300" cy="6600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96565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7065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图书管理系统的数据库详细设计</a:t>
            </a: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关系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模式详细设计</a:t>
            </a: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de8edbe-9188-4e51-80bd-b8237a2a4405"/>
  <p:tag name="COMMONDATA" val="eyJoZGlkIjoiNzlkMzI4MTZlNGE1YzdmY2Y2NmZhMWZmNTVmYjA0Yz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74,&quot;width&quot;:205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944,&quot;width&quot;:849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944,&quot;width&quot;:8496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1717</Words>
  <Application>Microsoft Office PowerPoint</Application>
  <PresentationFormat>宽屏</PresentationFormat>
  <Paragraphs>376</Paragraphs>
  <Slides>26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MicrosoftYaHei</vt:lpstr>
      <vt:lpstr>等线</vt:lpstr>
      <vt:lpstr>等线 Light</vt:lpstr>
      <vt:lpstr>仿宋_GB2312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Visio.Drawing.11</vt:lpstr>
      <vt:lpstr>PowerPoint 演示文稿</vt:lpstr>
      <vt:lpstr>项目背景</vt:lpstr>
      <vt:lpstr>任务一 图书管理系统数据库设计</vt:lpstr>
      <vt:lpstr>学习目标</vt:lpstr>
      <vt:lpstr>情境引入</vt:lpstr>
      <vt:lpstr>任务1-1：图书管理系统数据库设计</vt:lpstr>
      <vt:lpstr>知识学习</vt:lpstr>
      <vt:lpstr>知识学习</vt:lpstr>
      <vt:lpstr>任务实施</vt:lpstr>
      <vt:lpstr>一、图书管理系统的数据库详细设计</vt:lpstr>
      <vt:lpstr>二、关系模式详细设计</vt:lpstr>
      <vt:lpstr>二、关系模式详细设计</vt:lpstr>
      <vt:lpstr>二、关系模式详细设计</vt:lpstr>
      <vt:lpstr>二、关系模式详细设计</vt:lpstr>
      <vt:lpstr>二、关系模式详细设计</vt:lpstr>
      <vt:lpstr>任务1-2：创建图书管理系统数据库</vt:lpstr>
      <vt:lpstr>任务实施</vt:lpstr>
      <vt:lpstr>一、创建图书管理系统数据库</vt:lpstr>
      <vt:lpstr>二、创建表</vt:lpstr>
      <vt:lpstr>二、创建表</vt:lpstr>
      <vt:lpstr>二、创建表</vt:lpstr>
      <vt:lpstr>二、创建表</vt:lpstr>
      <vt:lpstr>二、创建表</vt:lpstr>
      <vt:lpstr>三、添加书籍数据</vt:lpstr>
      <vt:lpstr>三、添加书籍数据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jsj01</dc:creator>
  <cp:lastModifiedBy>yl1122</cp:lastModifiedBy>
  <cp:revision>56</cp:revision>
  <dcterms:created xsi:type="dcterms:W3CDTF">2023-02-01T08:11:00Z</dcterms:created>
  <dcterms:modified xsi:type="dcterms:W3CDTF">2023-12-10T11:57:42Z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C7FAB80D574C4EC093C8CCD12C98CA2C_13</vt:lpwstr>
  </property>
  <property fmtid="{D5CDD505-2E9C-101B-9397-08002B2CF9AE}" pid="3" name="KSOProductBuildVer">
    <vt:lpwstr>2052-12.1.0.15358</vt:lpwstr>
  </property>
</Properties>
</file>